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729" r:id="rId3"/>
    <p:sldId id="699" r:id="rId4"/>
    <p:sldId id="308" r:id="rId5"/>
    <p:sldId id="339" r:id="rId6"/>
    <p:sldId id="725" r:id="rId7"/>
    <p:sldId id="700" r:id="rId8"/>
    <p:sldId id="730" r:id="rId9"/>
    <p:sldId id="720" r:id="rId10"/>
    <p:sldId id="354" r:id="rId11"/>
    <p:sldId id="457" r:id="rId12"/>
    <p:sldId id="716" r:id="rId13"/>
    <p:sldId id="717" r:id="rId14"/>
    <p:sldId id="718" r:id="rId15"/>
    <p:sldId id="719" r:id="rId16"/>
    <p:sldId id="726" r:id="rId17"/>
    <p:sldId id="701" r:id="rId18"/>
    <p:sldId id="385" r:id="rId19"/>
    <p:sldId id="386" r:id="rId20"/>
    <p:sldId id="602" r:id="rId21"/>
    <p:sldId id="344" r:id="rId22"/>
    <p:sldId id="633" r:id="rId23"/>
    <p:sldId id="634" r:id="rId24"/>
    <p:sldId id="418" r:id="rId25"/>
    <p:sldId id="727" r:id="rId26"/>
    <p:sldId id="722" r:id="rId27"/>
    <p:sldId id="723" r:id="rId28"/>
    <p:sldId id="724" r:id="rId29"/>
    <p:sldId id="728" r:id="rId30"/>
    <p:sldId id="702" r:id="rId31"/>
    <p:sldId id="567" r:id="rId32"/>
    <p:sldId id="704" r:id="rId33"/>
    <p:sldId id="705" r:id="rId34"/>
    <p:sldId id="706" r:id="rId35"/>
    <p:sldId id="707" r:id="rId36"/>
    <p:sldId id="708" r:id="rId37"/>
    <p:sldId id="568" r:id="rId38"/>
    <p:sldId id="570" r:id="rId39"/>
    <p:sldId id="585" r:id="rId40"/>
    <p:sldId id="709" r:id="rId41"/>
    <p:sldId id="710" r:id="rId42"/>
    <p:sldId id="591" r:id="rId43"/>
    <p:sldId id="592" r:id="rId44"/>
    <p:sldId id="711" r:id="rId45"/>
    <p:sldId id="594" r:id="rId46"/>
    <p:sldId id="569" r:id="rId47"/>
    <p:sldId id="712" r:id="rId48"/>
    <p:sldId id="552" r:id="rId49"/>
    <p:sldId id="713" r:id="rId50"/>
    <p:sldId id="715" r:id="rId5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Grid="0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6"/>
          <c:y val="4.5495905368516804E-3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2571533852512907"/>
          <c:y val="0.27343039126478608"/>
          <c:w val="0.63984674329501912"/>
          <c:h val="0.57876857749469213"/>
        </c:manualLayout>
      </c:layout>
      <c:barChart>
        <c:barDir val="col"/>
        <c:grouping val="percentStacked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0.65250000000000008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0.24450000000000002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0.10299999999999998</c:v>
                </c:pt>
              </c:numCache>
            </c:numRef>
          </c:val>
        </c:ser>
        <c:dLbls>
          <c:showVal val="1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53554304"/>
        <c:axId val="153576576"/>
      </c:barChart>
      <c:catAx>
        <c:axId val="153554304"/>
        <c:scaling>
          <c:orientation val="minMax"/>
        </c:scaling>
        <c:axPos val="b"/>
        <c:numFmt formatCode="0.00%" sourceLinked="0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53576576"/>
        <c:crosses val="autoZero"/>
        <c:auto val="1"/>
        <c:lblAlgn val="ctr"/>
        <c:lblOffset val="100"/>
      </c:catAx>
      <c:valAx>
        <c:axId val="153576576"/>
        <c:scaling>
          <c:orientation val="minMax"/>
        </c:scaling>
        <c:delete val="1"/>
        <c:axPos val="l"/>
        <c:numFmt formatCode="0%" sourceLinked="1"/>
        <c:tickLblPos val="nextTo"/>
        <c:crossAx val="153554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5"/>
          <c:y val="0.13466787989081"/>
          <c:w val="0.88729273079280091"/>
          <c:h val="9.0081892629663318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jpe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加油数据搜集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841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257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35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 xmlns="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 xmlns="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 xmlns="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盈利模式  </a:t>
            </a:r>
            <a:endParaRPr lang="zh-CN" altLang="en-US" dirty="0"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68591" y="4946530"/>
            <a:ext cx="42037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盈利模式、当前盈利情况及未来发展计划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目前盈利主要以加油服务为主，未来会给物流公司做金融服务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4420494"/>
              </p:ext>
            </p:extLst>
          </p:nvPr>
        </p:nvGraphicFramePr>
        <p:xfrm>
          <a:off x="1788160" y="2121535"/>
          <a:ext cx="8924290" cy="283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857909"/>
                <a:gridCol w="1393926"/>
                <a:gridCol w="1960341"/>
                <a:gridCol w="1187989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关键项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\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月（当前）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注册用户数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三方加油站数量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800+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2000+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自有加油站数量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沉淀资金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-6000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交易流水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230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放贷金额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年化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15%)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63292" y="5402580"/>
            <a:ext cx="8613614" cy="846713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目前在积累企业加油数据，预计第一批企业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月积累完毕，完毕后即可放贷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24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xmlns="" val="41922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用于研发及品牌建设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2" y="2546321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r>
              <a:rPr lang="zh-CN" altLang="en-US" dirty="0"/>
              <a:t>. </a:t>
            </a:r>
            <a:r>
              <a:rPr lang="zh-CN" altLang="en-US" dirty="0"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 cstate="print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xmlns="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 cstate="print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9607" y="2931759"/>
            <a:ext cx="821197" cy="57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如果您对我们感兴趣，请联系：</a:t>
            </a:r>
            <a:r>
              <a:rPr lang="zh-CN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3701064663</a:t>
            </a:r>
          </a:p>
          <a:p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66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5463</Words>
  <Application>Microsoft Office PowerPoint</Application>
  <PresentationFormat>自定义</PresentationFormat>
  <Paragraphs>592</Paragraphs>
  <Slides>50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402</cp:revision>
  <dcterms:created xsi:type="dcterms:W3CDTF">2015-12-02T02:04:00Z</dcterms:created>
  <dcterms:modified xsi:type="dcterms:W3CDTF">2017-10-10T23:37:22Z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